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9" r:id="rId3"/>
    <p:sldId id="317" r:id="rId4"/>
    <p:sldId id="331" r:id="rId5"/>
    <p:sldId id="332" r:id="rId6"/>
    <p:sldId id="333" r:id="rId7"/>
    <p:sldId id="276" r:id="rId8"/>
    <p:sldId id="327" r:id="rId9"/>
    <p:sldId id="326" r:id="rId10"/>
    <p:sldId id="270" r:id="rId11"/>
    <p:sldId id="328" r:id="rId12"/>
    <p:sldId id="308" r:id="rId13"/>
  </p:sldIdLst>
  <p:sldSz cx="13011150" cy="73152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8CC"/>
    <a:srgbClr val="6259CE"/>
    <a:srgbClr val="3E44C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14" d="100"/>
          <a:sy n="114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BEC3E-0269-47A0-AB2C-0293A9B6ADD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F1F38-D34F-47ED-A897-60C173E7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31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90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5228" tIns="37614" rIns="75228" bIns="3761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5228" tIns="37614" rIns="75228" bIns="37614"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735170" y="935502"/>
            <a:ext cx="1848796" cy="61568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10081"/>
            <a:ext cx="12324448" cy="732528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6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6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551308"/>
            <a:ext cx="12589258" cy="4212587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6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6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5232401" y="6084763"/>
            <a:ext cx="7798763" cy="615817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6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6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6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75836" y="1551289"/>
            <a:ext cx="7638074" cy="421248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827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27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27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27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27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27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27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27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27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929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6" y="58"/>
            <a:ext cx="10063479" cy="1887737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6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6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6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6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6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9884777" y="6361207"/>
            <a:ext cx="3134444" cy="954020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6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6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6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6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6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158645" y="558329"/>
            <a:ext cx="7482265" cy="1089707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158646" y="2187361"/>
            <a:ext cx="4807039" cy="387456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50230" lvl="0" indent="-505734">
              <a:spcBef>
                <a:spcPts val="853"/>
              </a:spcBef>
              <a:spcAft>
                <a:spcPts val="0"/>
              </a:spcAft>
              <a:buSzPts val="2000"/>
              <a:buChar char="▰"/>
              <a:defRPr sz="2844"/>
            </a:lvl1pPr>
            <a:lvl2pPr marL="1300460" lvl="1" indent="-505734">
              <a:spcBef>
                <a:spcPts val="1422"/>
              </a:spcBef>
              <a:spcAft>
                <a:spcPts val="0"/>
              </a:spcAft>
              <a:buSzPts val="2000"/>
              <a:buChar char="▻"/>
              <a:defRPr sz="2844"/>
            </a:lvl2pPr>
            <a:lvl3pPr marL="1950690" lvl="2" indent="-505734">
              <a:spcBef>
                <a:spcPts val="1422"/>
              </a:spcBef>
              <a:spcAft>
                <a:spcPts val="0"/>
              </a:spcAft>
              <a:buSzPts val="2000"/>
              <a:buChar char="▻"/>
              <a:defRPr sz="2844"/>
            </a:lvl3pPr>
            <a:lvl4pPr marL="2600919" lvl="3" indent="-505734">
              <a:spcBef>
                <a:spcPts val="1422"/>
              </a:spcBef>
              <a:spcAft>
                <a:spcPts val="0"/>
              </a:spcAft>
              <a:buSzPts val="2000"/>
              <a:buChar char="▻"/>
              <a:defRPr sz="2844"/>
            </a:lvl4pPr>
            <a:lvl5pPr marL="3251149" lvl="4" indent="-505734">
              <a:spcBef>
                <a:spcPts val="1422"/>
              </a:spcBef>
              <a:spcAft>
                <a:spcPts val="0"/>
              </a:spcAft>
              <a:buSzPts val="2000"/>
              <a:buChar char="▻"/>
              <a:defRPr sz="2844"/>
            </a:lvl5pPr>
            <a:lvl6pPr marL="3901379" lvl="5" indent="-505734">
              <a:spcBef>
                <a:spcPts val="1422"/>
              </a:spcBef>
              <a:spcAft>
                <a:spcPts val="0"/>
              </a:spcAft>
              <a:buSzPts val="2000"/>
              <a:buChar char="▻"/>
              <a:defRPr sz="2844"/>
            </a:lvl6pPr>
            <a:lvl7pPr marL="4551609" lvl="6" indent="-505734">
              <a:spcBef>
                <a:spcPts val="1422"/>
              </a:spcBef>
              <a:spcAft>
                <a:spcPts val="0"/>
              </a:spcAft>
              <a:buSzPts val="2000"/>
              <a:buChar char="▻"/>
              <a:defRPr sz="2844"/>
            </a:lvl7pPr>
            <a:lvl8pPr marL="5201839" lvl="7" indent="-505734">
              <a:spcBef>
                <a:spcPts val="1422"/>
              </a:spcBef>
              <a:spcAft>
                <a:spcPts val="0"/>
              </a:spcAft>
              <a:buSzPts val="2000"/>
              <a:buChar char="▻"/>
              <a:defRPr sz="2844"/>
            </a:lvl8pPr>
            <a:lvl9pPr marL="5852069" lvl="8" indent="-505734">
              <a:spcBef>
                <a:spcPts val="1422"/>
              </a:spcBef>
              <a:spcAft>
                <a:spcPts val="1422"/>
              </a:spcAft>
              <a:buSzPts val="2000"/>
              <a:buChar char="▻"/>
              <a:defRPr sz="28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6255317" y="2187361"/>
            <a:ext cx="4807039" cy="387456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50230" lvl="0" indent="-505734">
              <a:spcBef>
                <a:spcPts val="853"/>
              </a:spcBef>
              <a:spcAft>
                <a:spcPts val="0"/>
              </a:spcAft>
              <a:buSzPts val="2000"/>
              <a:buChar char="▰"/>
              <a:defRPr sz="2844"/>
            </a:lvl1pPr>
            <a:lvl2pPr marL="1300460" lvl="1" indent="-505734">
              <a:spcBef>
                <a:spcPts val="1422"/>
              </a:spcBef>
              <a:spcAft>
                <a:spcPts val="0"/>
              </a:spcAft>
              <a:buSzPts val="2000"/>
              <a:buChar char="▻"/>
              <a:defRPr sz="2844"/>
            </a:lvl2pPr>
            <a:lvl3pPr marL="1950690" lvl="2" indent="-505734">
              <a:spcBef>
                <a:spcPts val="1422"/>
              </a:spcBef>
              <a:spcAft>
                <a:spcPts val="0"/>
              </a:spcAft>
              <a:buSzPts val="2000"/>
              <a:buChar char="▻"/>
              <a:defRPr sz="2844"/>
            </a:lvl3pPr>
            <a:lvl4pPr marL="2600919" lvl="3" indent="-505734">
              <a:spcBef>
                <a:spcPts val="1422"/>
              </a:spcBef>
              <a:spcAft>
                <a:spcPts val="0"/>
              </a:spcAft>
              <a:buSzPts val="2000"/>
              <a:buChar char="▻"/>
              <a:defRPr sz="2844"/>
            </a:lvl4pPr>
            <a:lvl5pPr marL="3251149" lvl="4" indent="-505734">
              <a:spcBef>
                <a:spcPts val="1422"/>
              </a:spcBef>
              <a:spcAft>
                <a:spcPts val="0"/>
              </a:spcAft>
              <a:buSzPts val="2000"/>
              <a:buChar char="▻"/>
              <a:defRPr sz="2844"/>
            </a:lvl5pPr>
            <a:lvl6pPr marL="3901379" lvl="5" indent="-505734">
              <a:spcBef>
                <a:spcPts val="1422"/>
              </a:spcBef>
              <a:spcAft>
                <a:spcPts val="0"/>
              </a:spcAft>
              <a:buSzPts val="2000"/>
              <a:buChar char="▻"/>
              <a:defRPr sz="2844"/>
            </a:lvl6pPr>
            <a:lvl7pPr marL="4551609" lvl="6" indent="-505734">
              <a:spcBef>
                <a:spcPts val="1422"/>
              </a:spcBef>
              <a:spcAft>
                <a:spcPts val="0"/>
              </a:spcAft>
              <a:buSzPts val="2000"/>
              <a:buChar char="▻"/>
              <a:defRPr sz="2844"/>
            </a:lvl7pPr>
            <a:lvl8pPr marL="5201839" lvl="7" indent="-505734">
              <a:spcBef>
                <a:spcPts val="1422"/>
              </a:spcBef>
              <a:spcAft>
                <a:spcPts val="0"/>
              </a:spcAft>
              <a:buSzPts val="2000"/>
              <a:buChar char="▻"/>
              <a:defRPr sz="2844"/>
            </a:lvl8pPr>
            <a:lvl9pPr marL="5852069" lvl="8" indent="-505734">
              <a:spcBef>
                <a:spcPts val="1422"/>
              </a:spcBef>
              <a:spcAft>
                <a:spcPts val="1422"/>
              </a:spcAft>
              <a:buSzPts val="2000"/>
              <a:buChar char="▻"/>
              <a:defRPr sz="28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10839779" y="6594134"/>
            <a:ext cx="2116446" cy="4488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886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25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58645" y="558329"/>
            <a:ext cx="7482265" cy="108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58645" y="1887787"/>
            <a:ext cx="8726179" cy="4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839779" y="6594134"/>
            <a:ext cx="2116446" cy="44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07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707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707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707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707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707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707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707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707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51369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nuals.gz-spb.ru/estore/ru/em" TargetMode="External"/><Relationship Id="rId2" Type="http://schemas.openxmlformats.org/officeDocument/2006/relationships/hyperlink" Target="https://www.gz-spb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4;p11"/>
          <p:cNvSpPr txBox="1">
            <a:spLocks/>
          </p:cNvSpPr>
          <p:nvPr/>
        </p:nvSpPr>
        <p:spPr>
          <a:xfrm>
            <a:off x="258418" y="1532981"/>
            <a:ext cx="9982862" cy="385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sym typeface="Roboto Condensed"/>
              </a:rPr>
              <a:t>Комитет по государственному заказу Санкт-Петербурга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sym typeface="Roboto Condensed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sym typeface="Roboto Condensed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sym typeface="Roboto Condensed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sym typeface="Roboto Condensed"/>
              </a:rPr>
              <a:t>Автоматизированная информационная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sym typeface="Roboto Condensed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sym typeface="Roboto Condensed"/>
              </a:rPr>
              <a:t>система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sym typeface="Roboto Condensed"/>
              </a:rPr>
              <a:t>государственного заказа Санкт-Петербурга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sym typeface="Roboto Condensed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sym typeface="Roboto Condensed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sym typeface="Roboto Condensed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sym typeface="Roboto Condensed"/>
              </a:rPr>
              <a:t>Подсистема «Электронный магазин»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sym typeface="Roboto Condensed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746" y="225100"/>
            <a:ext cx="1052482" cy="11261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8" y="64861"/>
            <a:ext cx="2575490" cy="136462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668252" y="516341"/>
            <a:ext cx="5938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200" spc="1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Правительство Санкт-Петербурга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224995" y="765271"/>
            <a:ext cx="7482265" cy="548513"/>
          </a:xfrm>
        </p:spPr>
        <p:txBody>
          <a:bodyPr/>
          <a:lstStyle/>
          <a:p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Интеграция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295"/>
            <a:ext cx="10530420" cy="567890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6" name="Прямоугольник 5"/>
          <p:cNvSpPr/>
          <p:nvPr/>
        </p:nvSpPr>
        <p:spPr>
          <a:xfrm>
            <a:off x="4650630" y="4596307"/>
            <a:ext cx="7833957" cy="7360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88964" y="4621153"/>
            <a:ext cx="7712186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55600">
              <a:lnSpc>
                <a:spcPct val="150000"/>
              </a:lnSpc>
              <a:buSzPts val="2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Roboto Condensed Light"/>
              </a:rPr>
              <a:t>Интеграция с Порталом поставщиков </a:t>
            </a: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Roboto Condensed Light"/>
              </a:rPr>
              <a:t>Москвы.</a:t>
            </a:r>
            <a:endParaRPr lang="ru-RU" sz="1600" dirty="0">
              <a:solidFill>
                <a:srgbClr val="333333"/>
              </a:solidFill>
              <a:latin typeface="+mj-lt"/>
              <a:ea typeface="Roboto Condensed Light" panose="020B0604020202020204" charset="0"/>
              <a:cs typeface="Roboto Condensed Light" panose="020B0604020202020204" charset="0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5982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474"/>
            <a:ext cx="11687175" cy="4352925"/>
          </a:xfrm>
          <a:prstGeom prst="rect">
            <a:avLst/>
          </a:prstGeom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224994" y="749221"/>
            <a:ext cx="7482265" cy="548513"/>
          </a:xfrm>
        </p:spPr>
        <p:txBody>
          <a:bodyPr/>
          <a:lstStyle/>
          <a:p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Работа в Электронном магазине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11" name="Прямоугольник 10"/>
          <p:cNvSpPr/>
          <p:nvPr/>
        </p:nvSpPr>
        <p:spPr>
          <a:xfrm>
            <a:off x="5080814" y="1943474"/>
            <a:ext cx="7679689" cy="10928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80814" y="1974478"/>
            <a:ext cx="752557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55600">
              <a:lnSpc>
                <a:spcPct val="150000"/>
              </a:lnSpc>
              <a:buSzPts val="2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Публичные оферты – это предложения </a:t>
            </a:r>
            <a:r>
              <a:rPr lang="ru-RU" dirty="0" smtClean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поставщиков с описанием товаров, работ, услуг и указанием их цены. У заказчиков </a:t>
            </a:r>
            <a:r>
              <a:rPr lang="ru-RU" dirty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есть возможность выбрать и акцептовать публичную оферту.</a:t>
            </a:r>
          </a:p>
        </p:txBody>
      </p:sp>
    </p:spTree>
    <p:extLst>
      <p:ext uri="{BB962C8B-B14F-4D97-AF65-F5344CB8AC3E}">
        <p14:creationId xmlns:p14="http://schemas.microsoft.com/office/powerpoint/2010/main" val="33133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9;p12"/>
          <p:cNvSpPr txBox="1">
            <a:spLocks/>
          </p:cNvSpPr>
          <p:nvPr/>
        </p:nvSpPr>
        <p:spPr>
          <a:xfrm>
            <a:off x="307742" y="682074"/>
            <a:ext cx="634360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Инструкции, обучение.</a:t>
            </a:r>
            <a:br>
              <a:rPr lang="ru-RU" sz="1800" b="1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Электронный магазин</a:t>
            </a:r>
            <a:endParaRPr lang="en-US" sz="18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5930" y="2236392"/>
            <a:ext cx="7794933" cy="1002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970008" y="2278466"/>
            <a:ext cx="7634977" cy="89924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00000"/>
            <a:r>
              <a:rPr lang="ru-RU" sz="1600" dirty="0" smtClean="0">
                <a:latin typeface="+mj-lt"/>
              </a:rPr>
              <a:t>Руководство пользователя по подсистеме «Электронный магазин» размещено на сайте закупок Санкт-Петербурга</a:t>
            </a:r>
          </a:p>
          <a:p>
            <a:pPr algn="ctr" defTabSz="900000"/>
            <a:r>
              <a:rPr lang="en-US" sz="1600" dirty="0" smtClean="0">
                <a:latin typeface="+mj-lt"/>
                <a:hlinkClick r:id="rId2"/>
              </a:rPr>
              <a:t>https://www.gz-spb.ru</a:t>
            </a:r>
            <a:endParaRPr lang="ru-RU" sz="1600" dirty="0" smtClean="0">
              <a:latin typeface="+mj-lt"/>
            </a:endParaRPr>
          </a:p>
          <a:p>
            <a:pPr algn="ctr" defTabSz="900000"/>
            <a:endParaRPr lang="ru-RU" sz="1600" dirty="0" smtClean="0">
              <a:latin typeface="+mj-lt"/>
            </a:endParaRPr>
          </a:p>
          <a:p>
            <a:pPr algn="ctr" defTabSz="900000"/>
            <a:endParaRPr lang="ru-RU" sz="16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4331" y="3559535"/>
            <a:ext cx="7998683" cy="11121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727516" y="3635300"/>
            <a:ext cx="7839996" cy="83910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00000"/>
            <a:r>
              <a:rPr lang="ru-RU" sz="1600" dirty="0" smtClean="0">
                <a:latin typeface="+mj-lt"/>
              </a:rPr>
              <a:t>Интерактивное руководство пользователя с </a:t>
            </a:r>
            <a:r>
              <a:rPr lang="ru-RU" sz="1600" dirty="0" err="1" smtClean="0">
                <a:latin typeface="+mj-lt"/>
              </a:rPr>
              <a:t>видеоуроками</a:t>
            </a:r>
            <a:r>
              <a:rPr lang="ru-RU" sz="1600" dirty="0" smtClean="0">
                <a:latin typeface="+mj-lt"/>
              </a:rPr>
              <a:t> по подсистеме «Электронный магазин» размещено по адресу: </a:t>
            </a:r>
          </a:p>
          <a:p>
            <a:pPr algn="ctr" defTabSz="900000"/>
            <a:r>
              <a:rPr lang="en-US" sz="1600" dirty="0" smtClean="0">
                <a:latin typeface="+mj-lt"/>
                <a:hlinkClick r:id="rId3"/>
              </a:rPr>
              <a:t>http://manuals.gz-spb.ru/estore/ru/em</a:t>
            </a:r>
            <a:endParaRPr lang="ru-RU" sz="1600" dirty="0" smtClean="0">
              <a:latin typeface="+mj-lt"/>
            </a:endParaRPr>
          </a:p>
          <a:p>
            <a:pPr algn="ctr" defTabSz="900000"/>
            <a:endParaRPr lang="ru-RU" sz="1600" dirty="0" smtClean="0">
              <a:latin typeface="+mj-lt"/>
            </a:endParaRPr>
          </a:p>
          <a:p>
            <a:pPr algn="ctr" defTabSz="900000"/>
            <a:endParaRPr lang="ru-RU" sz="1600" dirty="0">
              <a:latin typeface="+mj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04868" y="3435834"/>
            <a:ext cx="267290" cy="267290"/>
            <a:chOff x="131317" y="1988055"/>
            <a:chExt cx="399925" cy="399925"/>
          </a:xfrm>
        </p:grpSpPr>
        <p:sp>
          <p:nvSpPr>
            <p:cNvPr id="9" name="Капля 8"/>
            <p:cNvSpPr/>
            <p:nvPr/>
          </p:nvSpPr>
          <p:spPr>
            <a:xfrm rot="18905795">
              <a:off x="131317" y="1988055"/>
              <a:ext cx="399925" cy="399925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28786" y="2133846"/>
              <a:ext cx="204986" cy="2049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47360" y="2115287"/>
            <a:ext cx="267290" cy="267290"/>
            <a:chOff x="131317" y="1988055"/>
            <a:chExt cx="399925" cy="399925"/>
          </a:xfrm>
        </p:grpSpPr>
        <p:sp>
          <p:nvSpPr>
            <p:cNvPr id="12" name="Капля 11"/>
            <p:cNvSpPr/>
            <p:nvPr/>
          </p:nvSpPr>
          <p:spPr>
            <a:xfrm rot="18905795">
              <a:off x="131317" y="1988055"/>
              <a:ext cx="399925" cy="399925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28786" y="2133846"/>
              <a:ext cx="204986" cy="2049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573913" y="4984217"/>
            <a:ext cx="8187131" cy="101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2749772" y="5108585"/>
            <a:ext cx="8011272" cy="6845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00000"/>
            <a:r>
              <a:rPr lang="ru-RU" sz="1600" dirty="0" smtClean="0">
                <a:latin typeface="+mj-lt"/>
              </a:rPr>
              <a:t>Работает Служба технической поддержки пользователей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«Горячая линия» по телефону (812) 655-05-60</a:t>
            </a:r>
            <a:endParaRPr lang="ru-RU" sz="1600" dirty="0"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306623" y="4870040"/>
            <a:ext cx="267290" cy="267290"/>
            <a:chOff x="131317" y="1988055"/>
            <a:chExt cx="399925" cy="399925"/>
          </a:xfrm>
        </p:grpSpPr>
        <p:sp>
          <p:nvSpPr>
            <p:cNvPr id="17" name="Капля 16"/>
            <p:cNvSpPr/>
            <p:nvPr/>
          </p:nvSpPr>
          <p:spPr>
            <a:xfrm rot="18905795">
              <a:off x="131317" y="1988055"/>
              <a:ext cx="399925" cy="399925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28786" y="2133846"/>
              <a:ext cx="204986" cy="2049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69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4" y="1530023"/>
            <a:ext cx="9410892" cy="462051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6" name="Google Shape;189;p12"/>
          <p:cNvSpPr txBox="1">
            <a:spLocks/>
          </p:cNvSpPr>
          <p:nvPr/>
        </p:nvSpPr>
        <p:spPr>
          <a:xfrm>
            <a:off x="83889" y="641739"/>
            <a:ext cx="9281492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</a:rPr>
              <a:t>Преимущества работы в </a:t>
            </a:r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Электронном магазине для поставщиков</a:t>
            </a:r>
            <a:endParaRPr lang="en-US" sz="18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68" y="473031"/>
            <a:ext cx="1764474" cy="9349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32858" y="5992020"/>
            <a:ext cx="8312537" cy="12824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1238770" y="5952924"/>
            <a:ext cx="7931217" cy="1282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0160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1600" b="1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Электронный магазин </a:t>
            </a: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– это площадка для заказчиков Санкт-Петербурга </a:t>
            </a:r>
            <a:b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</a:b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и поставщиков для поиска закупок и заключения контрактов в электронном виде на закупки малого объема (до 600 тыс. руб.).</a:t>
            </a:r>
          </a:p>
          <a:p>
            <a:pPr marL="10160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ru-RU" sz="1600" dirty="0">
              <a:solidFill>
                <a:srgbClr val="333333"/>
              </a:solidFill>
              <a:latin typeface="+mj-lt"/>
              <a:ea typeface="Roboto Condensed Light" panose="020B0604020202020204" charset="0"/>
              <a:cs typeface="Roboto Condensed Light" panose="020B0604020202020204" charset="0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65381" y="4150736"/>
            <a:ext cx="3031958" cy="21553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П</a:t>
            </a:r>
            <a:r>
              <a:rPr lang="ru-RU" dirty="0" smtClean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одсистема </a:t>
            </a:r>
            <a:r>
              <a:rPr lang="ru-RU" dirty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Автоматизированной информационной системы государственного заказа Санкт-Петербурга (АИС ГЗ), обеспечивающая автоматизацию процесса осуществления закупок, предусмотренных пунктами 4 и 5 части 1 статьи 93 Федерального </a:t>
            </a:r>
            <a:r>
              <a:rPr lang="ru-RU" dirty="0" smtClean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закона № 44-ФЗ</a:t>
            </a:r>
            <a:r>
              <a:rPr lang="ru-RU" dirty="0" smtClean="0"/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8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10839" y="2009420"/>
            <a:ext cx="8312537" cy="45847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519680" y="2008812"/>
            <a:ext cx="7322558" cy="45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Работа </a:t>
            </a:r>
            <a:r>
              <a: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с бюджетными </a:t>
            </a: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организациями.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Отсутствие комиссионных платежей.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Использование электронной </a:t>
            </a:r>
            <a:r>
              <a: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подписи, сформированной </a:t>
            </a: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/>
            </a:r>
            <a:b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</a:b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в </a:t>
            </a:r>
            <a:r>
              <a: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соответствии с требованиями законодательства </a:t>
            </a: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РФ.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Информирование заказчиков об оказываемых услугах, поставляемой продукции</a:t>
            </a:r>
            <a:r>
              <a: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путем подачи </a:t>
            </a:r>
            <a:r>
              <a: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ценовых предложений </a:t>
            </a: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/>
            </a:r>
            <a:b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</a:b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по заявкам заказчиков, а также подачи публичных оферт.</a:t>
            </a:r>
            <a:endParaRPr lang="ru-RU" sz="1600" dirty="0">
              <a:solidFill>
                <a:srgbClr val="333333"/>
              </a:solidFill>
              <a:latin typeface="+mj-lt"/>
              <a:ea typeface="Roboto Condensed Light" panose="020B0604020202020204" charset="0"/>
              <a:cs typeface="Roboto Condensed Light" panose="020B0604020202020204" charset="0"/>
              <a:sym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Подписание </a:t>
            </a: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контрактов (договоров) </a:t>
            </a:r>
            <a:r>
              <a: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в </a:t>
            </a: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электронном виде.</a:t>
            </a:r>
            <a:endParaRPr lang="en-US" sz="1600" dirty="0" smtClean="0">
              <a:solidFill>
                <a:srgbClr val="333333"/>
              </a:solidFill>
              <a:latin typeface="+mj-lt"/>
              <a:ea typeface="Roboto Condensed Light" panose="020B0604020202020204" charset="0"/>
              <a:cs typeface="Roboto Condensed Light" panose="020B0604020202020204" charset="0"/>
              <a:sym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Обеспечение «прозрачности» закупок.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Возможна настройка уведомлений по интересующим закупкам </a:t>
            </a: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/>
            </a:r>
            <a:b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</a:b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по </a:t>
            </a:r>
            <a:r>
              <a: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выбранным кодам ОКПД2</a:t>
            </a: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Arial"/>
              </a:rPr>
              <a:t>.</a:t>
            </a:r>
            <a:endParaRPr lang="ru-RU" sz="1600" dirty="0">
              <a:solidFill>
                <a:srgbClr val="333333"/>
              </a:solidFill>
              <a:latin typeface="+mj-lt"/>
              <a:ea typeface="Roboto Condensed Light" panose="020B0604020202020204" charset="0"/>
              <a:cs typeface="Roboto Condensed Light" panose="020B0604020202020204" charset="0"/>
              <a:sym typeface="Arial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68" y="473031"/>
            <a:ext cx="1764474" cy="934908"/>
          </a:xfrm>
          <a:prstGeom prst="rect">
            <a:avLst/>
          </a:prstGeom>
        </p:spPr>
      </p:pic>
      <p:sp>
        <p:nvSpPr>
          <p:cNvPr id="18" name="Google Shape;189;p12"/>
          <p:cNvSpPr txBox="1">
            <a:spLocks/>
          </p:cNvSpPr>
          <p:nvPr/>
        </p:nvSpPr>
        <p:spPr>
          <a:xfrm>
            <a:off x="83889" y="641739"/>
            <a:ext cx="9281492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</a:rPr>
              <a:t>Преимущества работы в </a:t>
            </a:r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Электронном магазине для поставщиков</a:t>
            </a:r>
            <a:endParaRPr lang="en-US" sz="18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615189" y="2632475"/>
            <a:ext cx="2915730" cy="2231998"/>
            <a:chOff x="6129928" y="1352158"/>
            <a:chExt cx="2106511" cy="1636769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6129928" y="1352158"/>
              <a:ext cx="2106511" cy="163676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defTabSz="933450">
                <a:defRPr/>
              </a:pPr>
              <a:endParaRPr lang="ru-RU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336011" y="1504731"/>
              <a:ext cx="1642798" cy="1331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333333"/>
                  </a:solidFill>
                  <a:latin typeface="+mj-lt"/>
                  <a:ea typeface="Roboto Condensed Light" panose="020B0604020202020204" charset="0"/>
                  <a:cs typeface="Roboto Condensed Light" panose="020B0604020202020204" charset="0"/>
                </a:rPr>
                <a:t>«Виды продукции»:</a:t>
              </a:r>
              <a:endPara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</a:endParaRPr>
            </a:p>
            <a:p>
              <a:pPr marL="144000" indent="-285750">
                <a:buFont typeface="Wingdings" panose="05000000000000000000" pitchFamily="2" charset="2"/>
                <a:buChar char="ü"/>
              </a:pPr>
              <a:r>
                <a:rPr lang="ru-RU" sz="1600" dirty="0">
                  <a:solidFill>
                    <a:srgbClr val="333333"/>
                  </a:solidFill>
                  <a:latin typeface="+mj-lt"/>
                  <a:ea typeface="Roboto Condensed Light" panose="020B0604020202020204" charset="0"/>
                  <a:cs typeface="Roboto Condensed Light" panose="020B0604020202020204" charset="0"/>
                </a:rPr>
                <a:t>Товар,</a:t>
              </a:r>
            </a:p>
            <a:p>
              <a:pPr marL="144000" indent="-285750">
                <a:buFont typeface="Wingdings" panose="05000000000000000000" pitchFamily="2" charset="2"/>
                <a:buChar char="ü"/>
              </a:pPr>
              <a:r>
                <a:rPr lang="ru-RU" sz="1600" dirty="0">
                  <a:solidFill>
                    <a:srgbClr val="333333"/>
                  </a:solidFill>
                  <a:latin typeface="+mj-lt"/>
                  <a:ea typeface="Roboto Condensed Light" panose="020B0604020202020204" charset="0"/>
                  <a:cs typeface="Roboto Condensed Light" panose="020B0604020202020204" charset="0"/>
                </a:rPr>
                <a:t>Работа,</a:t>
              </a:r>
            </a:p>
            <a:p>
              <a:pPr marL="144000" indent="-285750">
                <a:buFont typeface="Wingdings" panose="05000000000000000000" pitchFamily="2" charset="2"/>
                <a:buChar char="ü"/>
              </a:pPr>
              <a:r>
                <a:rPr lang="ru-RU" sz="1600" dirty="0">
                  <a:solidFill>
                    <a:srgbClr val="333333"/>
                  </a:solidFill>
                  <a:latin typeface="+mj-lt"/>
                  <a:ea typeface="Roboto Condensed Light" panose="020B0604020202020204" charset="0"/>
                  <a:cs typeface="Roboto Condensed Light" panose="020B0604020202020204" charset="0"/>
                </a:rPr>
                <a:t>Услуга,</a:t>
              </a:r>
            </a:p>
            <a:p>
              <a:pPr marL="144000" indent="-285750"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solidFill>
                    <a:srgbClr val="333333"/>
                  </a:solidFill>
                  <a:latin typeface="+mj-lt"/>
                  <a:ea typeface="Roboto Condensed Light" panose="020B0604020202020204" charset="0"/>
                  <a:cs typeface="Roboto Condensed Light" panose="020B0604020202020204" charset="0"/>
                </a:rPr>
                <a:t>Товар + Работа,</a:t>
              </a:r>
              <a:endPara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</a:endParaRPr>
            </a:p>
            <a:p>
              <a:pPr marL="144000" indent="-285750"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solidFill>
                    <a:srgbClr val="333333"/>
                  </a:solidFill>
                  <a:latin typeface="+mj-lt"/>
                  <a:ea typeface="Roboto Condensed Light" panose="020B0604020202020204" charset="0"/>
                  <a:cs typeface="Roboto Condensed Light" panose="020B0604020202020204" charset="0"/>
                </a:rPr>
                <a:t>Товар + Услуга,</a:t>
              </a:r>
              <a:endPara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</a:endParaRPr>
            </a:p>
            <a:p>
              <a:pPr marL="144000" indent="-285750"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solidFill>
                    <a:srgbClr val="333333"/>
                  </a:solidFill>
                  <a:latin typeface="+mj-lt"/>
                  <a:ea typeface="Roboto Condensed Light" panose="020B0604020202020204" charset="0"/>
                  <a:cs typeface="Roboto Condensed Light" panose="020B0604020202020204" charset="0"/>
                </a:rPr>
                <a:t>Работа + Услуга.</a:t>
              </a:r>
              <a:endParaRPr lang="ru-RU" sz="1600" dirty="0">
                <a:latin typeface="+mj-lt"/>
                <a:ea typeface="Roboto Condensed Light" panose="020B0604020202020204" charset="0"/>
                <a:cs typeface="Roboto Condensed Light" panose="020B0604020202020204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36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6" name="Google Shape;189;p12"/>
          <p:cNvSpPr txBox="1">
            <a:spLocks/>
          </p:cNvSpPr>
          <p:nvPr/>
        </p:nvSpPr>
        <p:spPr>
          <a:xfrm>
            <a:off x="83889" y="641739"/>
            <a:ext cx="9281492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Порядок работы </a:t>
            </a:r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</a:rPr>
              <a:t>в </a:t>
            </a:r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Электронном магазине для поставщиков</a:t>
            </a:r>
            <a:endParaRPr lang="en-US" sz="18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5642" y="2173184"/>
            <a:ext cx="6507677" cy="7006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Аккредитация поставщика в ЭМ, прикрепление сертификата ЭП и настройка уведомлений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9943" y="3307117"/>
            <a:ext cx="9027226" cy="7006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Поиск закупок. Подача оферт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208" y="4437624"/>
            <a:ext cx="8328852" cy="7006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Подписание контракта в электронном виде</a:t>
            </a:r>
            <a:endParaRPr lang="ru-RU" sz="20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93955" y="1979224"/>
            <a:ext cx="387919" cy="387919"/>
            <a:chOff x="131317" y="1988055"/>
            <a:chExt cx="399925" cy="399925"/>
          </a:xfrm>
        </p:grpSpPr>
        <p:sp>
          <p:nvSpPr>
            <p:cNvPr id="13" name="Капля 12"/>
            <p:cNvSpPr/>
            <p:nvPr/>
          </p:nvSpPr>
          <p:spPr>
            <a:xfrm rot="18905795">
              <a:off x="131317" y="1988055"/>
              <a:ext cx="399925" cy="399925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28786" y="2133846"/>
              <a:ext cx="204986" cy="2049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317994" y="2049994"/>
            <a:ext cx="339840" cy="373676"/>
          </a:xfrm>
        </p:spPr>
        <p:txBody>
          <a:bodyPr/>
          <a:lstStyle/>
          <a:p>
            <a:pPr marL="0" indent="0" algn="ctr" defTabSz="900000">
              <a:spcBef>
                <a:spcPts val="0"/>
              </a:spcBef>
              <a:buNone/>
            </a:pPr>
            <a:r>
              <a:rPr lang="ru-RU" sz="1000" dirty="0" smtClean="0">
                <a:latin typeface="+mj-lt"/>
              </a:rPr>
              <a:t>1</a:t>
            </a:r>
            <a:endParaRPr lang="ru-RU" sz="1000" dirty="0"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436913" y="3113157"/>
            <a:ext cx="387919" cy="387919"/>
            <a:chOff x="131317" y="1988055"/>
            <a:chExt cx="399925" cy="399925"/>
          </a:xfrm>
        </p:grpSpPr>
        <p:sp>
          <p:nvSpPr>
            <p:cNvPr id="17" name="Капля 16"/>
            <p:cNvSpPr/>
            <p:nvPr/>
          </p:nvSpPr>
          <p:spPr>
            <a:xfrm rot="18905795">
              <a:off x="131317" y="1988055"/>
              <a:ext cx="399925" cy="399925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28786" y="2133846"/>
              <a:ext cx="204986" cy="2049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1460952" y="3183927"/>
            <a:ext cx="339840" cy="373676"/>
          </a:xfrm>
        </p:spPr>
        <p:txBody>
          <a:bodyPr/>
          <a:lstStyle/>
          <a:p>
            <a:pPr marL="0" indent="0" algn="ctr" defTabSz="900000">
              <a:spcBef>
                <a:spcPts val="0"/>
              </a:spcBef>
              <a:buNone/>
            </a:pPr>
            <a:r>
              <a:rPr lang="ru-RU" sz="1000" dirty="0" smtClean="0">
                <a:latin typeface="+mj-lt"/>
              </a:rPr>
              <a:t>2</a:t>
            </a:r>
            <a:endParaRPr lang="ru-RU" sz="1000" dirty="0">
              <a:latin typeface="+mj-lt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156364" y="2826329"/>
            <a:ext cx="166254" cy="480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641508" y="3944961"/>
            <a:ext cx="166254" cy="480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2697183" y="4232422"/>
            <a:ext cx="387919" cy="387919"/>
            <a:chOff x="131317" y="1988055"/>
            <a:chExt cx="399925" cy="399925"/>
          </a:xfrm>
        </p:grpSpPr>
        <p:sp>
          <p:nvSpPr>
            <p:cNvPr id="26" name="Капля 25"/>
            <p:cNvSpPr/>
            <p:nvPr/>
          </p:nvSpPr>
          <p:spPr>
            <a:xfrm rot="18905795">
              <a:off x="131317" y="1988055"/>
              <a:ext cx="399925" cy="399925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28786" y="2133846"/>
              <a:ext cx="204986" cy="2049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Текст 2"/>
          <p:cNvSpPr>
            <a:spLocks noGrp="1"/>
          </p:cNvSpPr>
          <p:nvPr>
            <p:ph type="body" idx="1"/>
          </p:nvPr>
        </p:nvSpPr>
        <p:spPr>
          <a:xfrm>
            <a:off x="2721222" y="4303192"/>
            <a:ext cx="339840" cy="373676"/>
          </a:xfrm>
        </p:spPr>
        <p:txBody>
          <a:bodyPr/>
          <a:lstStyle/>
          <a:p>
            <a:pPr marL="0" indent="0" algn="ctr" defTabSz="900000">
              <a:spcBef>
                <a:spcPts val="0"/>
              </a:spcBef>
              <a:buNone/>
            </a:pPr>
            <a:r>
              <a:rPr lang="ru-RU" sz="1000" dirty="0" smtClean="0">
                <a:latin typeface="+mj-lt"/>
              </a:rPr>
              <a:t>3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380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7" name="Google Shape;189;p12"/>
          <p:cNvSpPr txBox="1">
            <a:spLocks noGrp="1"/>
          </p:cNvSpPr>
          <p:nvPr>
            <p:ph type="title"/>
          </p:nvPr>
        </p:nvSpPr>
        <p:spPr>
          <a:xfrm>
            <a:off x="304660" y="675835"/>
            <a:ext cx="898253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</a:rPr>
              <a:t>Процесс осуществления закупок малого </a:t>
            </a:r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объема по </a:t>
            </a:r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</a:rPr>
              <a:t>п</a:t>
            </a:r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. 4 </a:t>
            </a:r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</a:rPr>
              <a:t>и 5 ч</a:t>
            </a:r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. 1 ст. 93 44-ФЗ. Электронный магазин.</a:t>
            </a:r>
            <a:endParaRPr lang="en-US" sz="18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72716" y="2003320"/>
            <a:ext cx="11960790" cy="5253089"/>
            <a:chOff x="270795" y="1646475"/>
            <a:chExt cx="9111690" cy="3713038"/>
          </a:xfrm>
        </p:grpSpPr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1219648" y="1685025"/>
              <a:ext cx="2047" cy="3081712"/>
            </a:xfrm>
            <a:prstGeom prst="line">
              <a:avLst/>
            </a:prstGeom>
            <a:ln>
              <a:solidFill>
                <a:srgbClr val="339933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287208" y="1800355"/>
              <a:ext cx="19288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Заказчик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270795" y="3596030"/>
              <a:ext cx="20002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Участник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1292883" y="3303565"/>
              <a:ext cx="7938707" cy="18068"/>
            </a:xfrm>
            <a:prstGeom prst="line">
              <a:avLst/>
            </a:prstGeom>
            <a:noFill/>
            <a:ln w="9525" algn="ctr">
              <a:solidFill>
                <a:srgbClr val="339933"/>
              </a:solidFill>
              <a:prstDash val="dash"/>
              <a:round/>
              <a:headEnd/>
              <a:tailEnd/>
            </a:ln>
          </p:spPr>
        </p:cxnSp>
        <p:sp>
          <p:nvSpPr>
            <p:cNvPr id="13" name="Стрелка вправо 12"/>
            <p:cNvSpPr/>
            <p:nvPr/>
          </p:nvSpPr>
          <p:spPr bwMode="auto">
            <a:xfrm>
              <a:off x="1292883" y="4534220"/>
              <a:ext cx="7334131" cy="269929"/>
            </a:xfrm>
            <a:prstGeom prst="rightArrow">
              <a:avLst/>
            </a:prstGeom>
            <a:ln>
              <a:solidFill>
                <a:srgbClr val="339933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defTabSz="933450">
                <a:defRPr/>
              </a:pPr>
              <a:endParaRPr lang="ru-RU" b="0">
                <a:solidFill>
                  <a:schemeClr val="tx1"/>
                </a:solidFill>
              </a:endParaRPr>
            </a:p>
          </p:txBody>
        </p:sp>
        <p:sp>
          <p:nvSpPr>
            <p:cNvPr id="14" name="Блок-схема: документ 13"/>
            <p:cNvSpPr/>
            <p:nvPr/>
          </p:nvSpPr>
          <p:spPr>
            <a:xfrm>
              <a:off x="1285986" y="1685025"/>
              <a:ext cx="1354820" cy="964048"/>
            </a:xfrm>
            <a:prstGeom prst="flowChart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Закупка опубликована </a:t>
              </a:r>
              <a:endParaRPr lang="ru-RU" sz="1200" dirty="0"/>
            </a:p>
          </p:txBody>
        </p:sp>
        <p:sp>
          <p:nvSpPr>
            <p:cNvPr id="15" name="Блок-схема: несколько документов 14"/>
            <p:cNvSpPr/>
            <p:nvPr/>
          </p:nvSpPr>
          <p:spPr>
            <a:xfrm>
              <a:off x="2164121" y="3592210"/>
              <a:ext cx="1355585" cy="902046"/>
            </a:xfrm>
            <a:prstGeom prst="flowChartMultidocumen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Подача оферт</a:t>
              </a:r>
              <a:endParaRPr lang="ru-RU" sz="1200" dirty="0"/>
            </a:p>
          </p:txBody>
        </p:sp>
        <p:sp>
          <p:nvSpPr>
            <p:cNvPr id="16" name="Стрелка вправо 15"/>
            <p:cNvSpPr/>
            <p:nvPr/>
          </p:nvSpPr>
          <p:spPr bwMode="auto">
            <a:xfrm rot="13852350">
              <a:off x="1526834" y="3117738"/>
              <a:ext cx="814790" cy="230927"/>
            </a:xfrm>
            <a:prstGeom prst="rightArrow">
              <a:avLst>
                <a:gd name="adj1" fmla="val 50000"/>
                <a:gd name="adj2" fmla="val 132267"/>
              </a:avLst>
            </a:prstGeom>
            <a:solidFill>
              <a:srgbClr val="00B0F0"/>
            </a:solidFill>
            <a:ln w="9525" cap="flat" cmpd="sng" algn="ctr">
              <a:solidFill>
                <a:srgbClr val="025A1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933450">
                <a:defRPr/>
              </a:pPr>
              <a:endParaRPr lang="ru-RU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 bwMode="auto">
            <a:xfrm rot="14447138">
              <a:off x="1791690" y="2967177"/>
              <a:ext cx="814790" cy="230927"/>
            </a:xfrm>
            <a:prstGeom prst="rightArrow">
              <a:avLst>
                <a:gd name="adj1" fmla="val 50000"/>
                <a:gd name="adj2" fmla="val 132267"/>
              </a:avLst>
            </a:prstGeom>
            <a:solidFill>
              <a:srgbClr val="00B0F0"/>
            </a:solidFill>
            <a:ln w="9525" cap="flat" cmpd="sng" algn="ctr">
              <a:solidFill>
                <a:srgbClr val="025A1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933450">
                <a:defRPr/>
              </a:pPr>
              <a:endParaRPr lang="ru-RU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 bwMode="auto">
            <a:xfrm rot="15564850">
              <a:off x="2134546" y="2869220"/>
              <a:ext cx="814790" cy="230927"/>
            </a:xfrm>
            <a:prstGeom prst="rightArrow">
              <a:avLst>
                <a:gd name="adj1" fmla="val 50000"/>
                <a:gd name="adj2" fmla="val 132267"/>
              </a:avLst>
            </a:prstGeom>
            <a:solidFill>
              <a:srgbClr val="00B0F0"/>
            </a:solidFill>
            <a:ln w="9525" cap="flat" cmpd="sng" algn="ctr">
              <a:solidFill>
                <a:srgbClr val="025A1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933450">
                <a:defRPr/>
              </a:pPr>
              <a:endParaRPr lang="ru-RU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" name="Левая фигурная скобка 18"/>
            <p:cNvSpPr/>
            <p:nvPr/>
          </p:nvSpPr>
          <p:spPr bwMode="auto">
            <a:xfrm rot="16200000">
              <a:off x="2349060" y="3907005"/>
              <a:ext cx="242954" cy="2048009"/>
            </a:xfrm>
            <a:prstGeom prst="leftBrace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defTabSz="933450">
                <a:defRPr/>
              </a:pPr>
              <a:endParaRPr lang="ru-RU" b="0">
                <a:solidFill>
                  <a:schemeClr val="tx1"/>
                </a:solidFill>
              </a:endParaRPr>
            </a:p>
          </p:txBody>
        </p:sp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1731704" y="5030776"/>
              <a:ext cx="15482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 24 до 120 часов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>
              <a:cxnSpLocks noChangeShapeType="1"/>
            </p:cNvCxnSpPr>
            <p:nvPr/>
          </p:nvCxnSpPr>
          <p:spPr bwMode="auto">
            <a:xfrm flipH="1">
              <a:off x="3761941" y="1686995"/>
              <a:ext cx="18074" cy="2858866"/>
            </a:xfrm>
            <a:prstGeom prst="line">
              <a:avLst/>
            </a:prstGeom>
            <a:noFill/>
            <a:ln w="9525" algn="ctr">
              <a:solidFill>
                <a:srgbClr val="339933"/>
              </a:solidFill>
              <a:prstDash val="dash"/>
              <a:round/>
              <a:headEnd/>
              <a:tailEnd/>
            </a:ln>
          </p:spPr>
        </p:cxn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3360518" y="4713182"/>
              <a:ext cx="99862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Подача оферт завершена</a:t>
              </a:r>
              <a:endPara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Блок-схема: подготовка 22"/>
            <p:cNvSpPr/>
            <p:nvPr/>
          </p:nvSpPr>
          <p:spPr>
            <a:xfrm>
              <a:off x="3849023" y="1684588"/>
              <a:ext cx="1888556" cy="974591"/>
            </a:xfrm>
            <a:prstGeom prst="flowChartPreparati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latin typeface="+mj-lt"/>
                  <a:cs typeface="Times New Roman" panose="02020603050405020304" pitchFamily="18" charset="0"/>
                </a:rPr>
                <a:t>Рассмотрение поданных участниками предложений</a:t>
              </a:r>
              <a:endParaRPr lang="ru-RU" sz="1100" dirty="0"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1461" y="2555153"/>
              <a:ext cx="1556326" cy="699612"/>
            </a:xfrm>
            <a:prstGeom prst="rect">
              <a:avLst/>
            </a:prstGeom>
          </p:spPr>
        </p:pic>
        <p:cxnSp>
          <p:nvCxnSpPr>
            <p:cNvPr id="25" name="Shape 54"/>
            <p:cNvCxnSpPr>
              <a:cxnSpLocks noChangeShapeType="1"/>
              <a:stCxn id="24" idx="2"/>
              <a:endCxn id="29" idx="0"/>
            </p:cNvCxnSpPr>
            <p:nvPr/>
          </p:nvCxnSpPr>
          <p:spPr bwMode="auto">
            <a:xfrm rot="5400000">
              <a:off x="4549911" y="3239060"/>
              <a:ext cx="424009" cy="455419"/>
            </a:xfrm>
            <a:prstGeom prst="bentConnector3">
              <a:avLst>
                <a:gd name="adj1" fmla="val 50000"/>
              </a:avLst>
            </a:prstGeom>
            <a:noFill/>
            <a:ln w="28575" algn="ctr">
              <a:solidFill>
                <a:srgbClr val="339933"/>
              </a:solidFill>
              <a:round/>
              <a:headEnd/>
              <a:tailEnd type="arrow" w="med" len="med"/>
            </a:ln>
          </p:spPr>
        </p:cxnSp>
        <p:sp>
          <p:nvSpPr>
            <p:cNvPr id="26" name="Левая фигурная скобка 25"/>
            <p:cNvSpPr/>
            <p:nvPr/>
          </p:nvSpPr>
          <p:spPr bwMode="auto">
            <a:xfrm rot="16200000">
              <a:off x="4801979" y="4198577"/>
              <a:ext cx="225752" cy="1436895"/>
            </a:xfrm>
            <a:prstGeom prst="leftBrace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defTabSz="933450">
                <a:defRPr/>
              </a:pPr>
              <a:endParaRPr lang="ru-RU" b="0">
                <a:solidFill>
                  <a:schemeClr val="tx1"/>
                </a:solidFill>
              </a:endParaRPr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4256714" y="5030776"/>
              <a:ext cx="13594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более 24 часов</a:t>
              </a: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4108" y="4177079"/>
              <a:ext cx="367064" cy="3627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Загнутый угол 28"/>
            <p:cNvSpPr/>
            <p:nvPr/>
          </p:nvSpPr>
          <p:spPr>
            <a:xfrm>
              <a:off x="3977240" y="3678774"/>
              <a:ext cx="1113929" cy="825309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33450">
                <a:defRPr/>
              </a:pPr>
              <a:r>
                <a:rPr lang="ru-RU" sz="11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Направление </a:t>
              </a:r>
              <a:r>
                <a:rPr lang="ru-RU" sz="1100" dirty="0" smtClean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проекта контракта</a:t>
              </a:r>
              <a:endParaRPr lang="ru-RU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841" y="4284559"/>
              <a:ext cx="234249" cy="300499"/>
            </a:xfrm>
            <a:prstGeom prst="rect">
              <a:avLst/>
            </a:prstGeom>
          </p:spPr>
        </p:pic>
        <p:cxnSp>
          <p:nvCxnSpPr>
            <p:cNvPr id="31" name="Shape 54"/>
            <p:cNvCxnSpPr>
              <a:cxnSpLocks noChangeShapeType="1"/>
              <a:stCxn id="15" idx="0"/>
              <a:endCxn id="23" idx="1"/>
            </p:cNvCxnSpPr>
            <p:nvPr/>
          </p:nvCxnSpPr>
          <p:spPr bwMode="auto">
            <a:xfrm rot="5400000" flipH="1" flipV="1">
              <a:off x="2681935" y="2425122"/>
              <a:ext cx="1420326" cy="913850"/>
            </a:xfrm>
            <a:prstGeom prst="bentConnector2">
              <a:avLst/>
            </a:prstGeom>
            <a:noFill/>
            <a:ln w="28575" algn="ctr">
              <a:solidFill>
                <a:srgbClr val="339933"/>
              </a:solidFill>
              <a:round/>
              <a:headEnd/>
              <a:tailEnd type="arrow" w="med" len="med"/>
            </a:ln>
          </p:spPr>
        </p:cxnSp>
        <p:cxnSp>
          <p:nvCxnSpPr>
            <p:cNvPr id="32" name="Прямая соединительная линия 20"/>
            <p:cNvCxnSpPr>
              <a:cxnSpLocks noChangeShapeType="1"/>
            </p:cNvCxnSpPr>
            <p:nvPr/>
          </p:nvCxnSpPr>
          <p:spPr bwMode="auto">
            <a:xfrm flipH="1">
              <a:off x="5786511" y="1664523"/>
              <a:ext cx="18074" cy="2858866"/>
            </a:xfrm>
            <a:prstGeom prst="line">
              <a:avLst/>
            </a:prstGeom>
            <a:noFill/>
            <a:ln w="9525" algn="ctr">
              <a:solidFill>
                <a:srgbClr val="339933"/>
              </a:solidFill>
              <a:prstDash val="dash"/>
              <a:round/>
              <a:headEnd/>
              <a:tailEnd/>
            </a:ln>
          </p:spPr>
        </p:cxnSp>
        <p:sp>
          <p:nvSpPr>
            <p:cNvPr id="33" name="TextBox 32"/>
            <p:cNvSpPr txBox="1"/>
            <p:nvPr/>
          </p:nvSpPr>
          <p:spPr>
            <a:xfrm>
              <a:off x="5823309" y="1920974"/>
              <a:ext cx="16966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+mj-lt"/>
                  <a:cs typeface="Times New Roman" panose="02020603050405020304" pitchFamily="18" charset="0"/>
                </a:rPr>
                <a:t>Товар – типовой контракт, </a:t>
              </a:r>
              <a:r>
                <a:rPr lang="ru-RU" sz="900" dirty="0" smtClean="0">
                  <a:latin typeface="+mj-lt"/>
                  <a:cs typeface="Times New Roman" panose="02020603050405020304" pitchFamily="18" charset="0"/>
                </a:rPr>
                <a:t/>
              </a:r>
              <a:br>
                <a:rPr lang="ru-RU" sz="900" dirty="0" smtClean="0">
                  <a:latin typeface="+mj-lt"/>
                  <a:cs typeface="Times New Roman" panose="02020603050405020304" pitchFamily="18" charset="0"/>
                </a:rPr>
              </a:br>
              <a:r>
                <a:rPr lang="ru-RU" sz="900" dirty="0" smtClean="0">
                  <a:latin typeface="+mj-lt"/>
                  <a:cs typeface="Times New Roman" panose="02020603050405020304" pitchFamily="18" charset="0"/>
                </a:rPr>
                <a:t>все </a:t>
              </a:r>
              <a:r>
                <a:rPr lang="ru-RU" sz="900" dirty="0">
                  <a:latin typeface="+mj-lt"/>
                  <a:cs typeface="Times New Roman" panose="02020603050405020304" pitchFamily="18" charset="0"/>
                </a:rPr>
                <a:t>остальные виды </a:t>
              </a:r>
              <a:r>
                <a:rPr lang="ru-RU" sz="900" dirty="0" smtClean="0">
                  <a:latin typeface="+mj-lt"/>
                  <a:cs typeface="Times New Roman" panose="02020603050405020304" pitchFamily="18" charset="0"/>
                </a:rPr>
                <a:t>продукции – заказчик прикладывает проект контракта</a:t>
              </a:r>
              <a:endParaRPr lang="ru-RU" sz="900" dirty="0">
                <a:latin typeface="+mj-lt"/>
                <a:cs typeface="Times New Roman" panose="02020603050405020304" pitchFamily="18" charset="0"/>
              </a:endParaRPr>
            </a:p>
            <a:p>
              <a:endParaRPr lang="ru-RU" sz="900" dirty="0"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34" name="Прямая соединительная линия 20"/>
            <p:cNvCxnSpPr>
              <a:cxnSpLocks noChangeShapeType="1"/>
            </p:cNvCxnSpPr>
            <p:nvPr/>
          </p:nvCxnSpPr>
          <p:spPr bwMode="auto">
            <a:xfrm flipH="1">
              <a:off x="7466922" y="1669939"/>
              <a:ext cx="18074" cy="2858866"/>
            </a:xfrm>
            <a:prstGeom prst="line">
              <a:avLst/>
            </a:prstGeom>
            <a:noFill/>
            <a:ln w="9525" algn="ctr">
              <a:solidFill>
                <a:srgbClr val="339933"/>
              </a:solidFill>
              <a:prstDash val="dash"/>
              <a:round/>
              <a:headEnd/>
              <a:tailEnd/>
            </a:ln>
          </p:spPr>
        </p:cxnSp>
        <p:sp>
          <p:nvSpPr>
            <p:cNvPr id="35" name="Левая фигурная скобка 34"/>
            <p:cNvSpPr/>
            <p:nvPr/>
          </p:nvSpPr>
          <p:spPr bwMode="auto">
            <a:xfrm rot="16200000">
              <a:off x="6573448" y="4202188"/>
              <a:ext cx="225752" cy="1436895"/>
            </a:xfrm>
            <a:prstGeom prst="leftBrace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defTabSz="933450">
                <a:defRPr/>
              </a:pPr>
              <a:endParaRPr lang="ru-RU" b="0">
                <a:solidFill>
                  <a:schemeClr val="tx1"/>
                </a:solidFill>
              </a:endParaRPr>
            </a:p>
          </p:txBody>
        </p:sp>
        <p:sp>
          <p:nvSpPr>
            <p:cNvPr id="36" name="TextBox 10"/>
            <p:cNvSpPr txBox="1">
              <a:spLocks noChangeArrowheads="1"/>
            </p:cNvSpPr>
            <p:nvPr/>
          </p:nvSpPr>
          <p:spPr bwMode="auto">
            <a:xfrm>
              <a:off x="6028183" y="5034387"/>
              <a:ext cx="13594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более 24 часов</a:t>
              </a:r>
            </a:p>
          </p:txBody>
        </p:sp>
        <p:sp>
          <p:nvSpPr>
            <p:cNvPr id="37" name="Загнутый угол 36"/>
            <p:cNvSpPr/>
            <p:nvPr/>
          </p:nvSpPr>
          <p:spPr>
            <a:xfrm>
              <a:off x="6054348" y="3406358"/>
              <a:ext cx="1059435" cy="1090944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33450">
                <a:defRPr/>
              </a:pPr>
              <a:r>
                <a:rPr lang="ru-RU" sz="11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Подписание контракта ЭП участником закупки</a:t>
              </a: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8508" y="4277897"/>
              <a:ext cx="234249" cy="300499"/>
            </a:xfrm>
            <a:prstGeom prst="rect">
              <a:avLst/>
            </a:prstGeom>
          </p:spPr>
        </p:pic>
        <p:cxnSp>
          <p:nvCxnSpPr>
            <p:cNvPr id="39" name="Shape 54"/>
            <p:cNvCxnSpPr>
              <a:cxnSpLocks noChangeShapeType="1"/>
              <a:stCxn id="29" idx="3"/>
            </p:cNvCxnSpPr>
            <p:nvPr/>
          </p:nvCxnSpPr>
          <p:spPr bwMode="auto">
            <a:xfrm flipV="1">
              <a:off x="5091169" y="3727355"/>
              <a:ext cx="962913" cy="364074"/>
            </a:xfrm>
            <a:prstGeom prst="bentConnector3">
              <a:avLst>
                <a:gd name="adj1" fmla="val 50000"/>
              </a:avLst>
            </a:prstGeom>
            <a:noFill/>
            <a:ln w="28575" algn="ctr">
              <a:solidFill>
                <a:srgbClr val="339933"/>
              </a:solidFill>
              <a:round/>
              <a:headEnd/>
              <a:tailEnd type="arrow" w="med" len="med"/>
            </a:ln>
          </p:spPr>
        </p:cxnSp>
        <p:sp>
          <p:nvSpPr>
            <p:cNvPr id="40" name="Загнутый угол 39"/>
            <p:cNvSpPr/>
            <p:nvPr/>
          </p:nvSpPr>
          <p:spPr>
            <a:xfrm>
              <a:off x="7676867" y="1646475"/>
              <a:ext cx="1059435" cy="1090944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33450">
                <a:defRPr/>
              </a:pPr>
              <a:r>
                <a:rPr lang="ru-RU" sz="11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Подписание контракта ЭП </a:t>
              </a:r>
              <a:r>
                <a:rPr lang="ru-RU" sz="1100" dirty="0" smtClean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заказчиком</a:t>
              </a:r>
              <a:endParaRPr lang="ru-RU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1027" y="2518014"/>
              <a:ext cx="234249" cy="300499"/>
            </a:xfrm>
            <a:prstGeom prst="rect">
              <a:avLst/>
            </a:prstGeom>
          </p:spPr>
        </p:pic>
        <p:sp>
          <p:nvSpPr>
            <p:cNvPr id="42" name="Блок-схема: подготовка 41"/>
            <p:cNvSpPr/>
            <p:nvPr/>
          </p:nvSpPr>
          <p:spPr>
            <a:xfrm>
              <a:off x="7684886" y="3716500"/>
              <a:ext cx="1697599" cy="940327"/>
            </a:xfrm>
            <a:prstGeom prst="flowChartPreparation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3500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latin typeface="+mj-lt"/>
                  <a:cs typeface="Times New Roman" panose="02020603050405020304" pitchFamily="18" charset="0"/>
                </a:rPr>
                <a:t>Исполнение контракта</a:t>
              </a:r>
              <a:endParaRPr lang="ru-RU" sz="1100" dirty="0"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43" name="Shape 54"/>
            <p:cNvCxnSpPr>
              <a:cxnSpLocks noChangeShapeType="1"/>
              <a:stCxn id="37" idx="0"/>
              <a:endCxn id="40" idx="2"/>
            </p:cNvCxnSpPr>
            <p:nvPr/>
          </p:nvCxnSpPr>
          <p:spPr bwMode="auto">
            <a:xfrm rot="5400000" flipH="1" flipV="1">
              <a:off x="7060856" y="2260630"/>
              <a:ext cx="668939" cy="1622519"/>
            </a:xfrm>
            <a:prstGeom prst="bentConnector3">
              <a:avLst>
                <a:gd name="adj1" fmla="val 50000"/>
              </a:avLst>
            </a:prstGeom>
            <a:noFill/>
            <a:ln w="28575" algn="ctr">
              <a:solidFill>
                <a:srgbClr val="339933"/>
              </a:solidFill>
              <a:round/>
              <a:headEnd/>
              <a:tailEnd type="arrow" w="med" len="med"/>
            </a:ln>
          </p:spPr>
        </p:cxn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99839" y="4091428"/>
              <a:ext cx="290513" cy="315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19531" y="2275332"/>
              <a:ext cx="290513" cy="315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25776" y="1898704"/>
              <a:ext cx="290513" cy="315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7" name="Shape 54"/>
            <p:cNvCxnSpPr>
              <a:cxnSpLocks noChangeShapeType="1"/>
              <a:endCxn id="42" idx="0"/>
            </p:cNvCxnSpPr>
            <p:nvPr/>
          </p:nvCxnSpPr>
          <p:spPr bwMode="auto">
            <a:xfrm rot="16200000" flipH="1">
              <a:off x="7967988" y="3150801"/>
              <a:ext cx="942541" cy="188855"/>
            </a:xfrm>
            <a:prstGeom prst="bentConnector3">
              <a:avLst>
                <a:gd name="adj1" fmla="val 50000"/>
              </a:avLst>
            </a:prstGeom>
            <a:noFill/>
            <a:ln w="28575" algn="ctr">
              <a:solidFill>
                <a:srgbClr val="339933"/>
              </a:solidFill>
              <a:round/>
              <a:headEnd/>
              <a:tailEnd type="arrow" w="med" len="med"/>
            </a:ln>
          </p:spPr>
        </p:cxn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68" y="473031"/>
            <a:ext cx="1764474" cy="9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5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6" name="Google Shape;189;p12"/>
          <p:cNvSpPr txBox="1">
            <a:spLocks/>
          </p:cNvSpPr>
          <p:nvPr/>
        </p:nvSpPr>
        <p:spPr>
          <a:xfrm>
            <a:off x="213756" y="628182"/>
            <a:ext cx="7047068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Электронный магазин для поставщиков. Аккредитация.</a:t>
            </a:r>
            <a:endParaRPr lang="en-US" sz="18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6" y="1164757"/>
            <a:ext cx="9410892" cy="46205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flipV="1">
            <a:off x="6398732" y="4576910"/>
            <a:ext cx="1783367" cy="408204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87" y="5455389"/>
            <a:ext cx="5252215" cy="188951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7543082" y="4985114"/>
            <a:ext cx="0" cy="674541"/>
          </a:xfrm>
          <a:prstGeom prst="straightConnector1">
            <a:avLst/>
          </a:prstGeom>
          <a:ln w="19050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21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7679"/>
            <a:ext cx="13011150" cy="5258912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205371" y="703688"/>
            <a:ext cx="5556922" cy="5175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0000">
              <a:spcBef>
                <a:spcPts val="0"/>
              </a:spcBef>
              <a:buFont typeface="Arial" pitchFamily="34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Roboto Condensed" panose="020B0604020202020204"/>
              </a:rPr>
              <a:t>Этап: акцепт оферт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9" name="Прямоугольник 8"/>
          <p:cNvSpPr/>
          <p:nvPr/>
        </p:nvSpPr>
        <p:spPr>
          <a:xfrm>
            <a:off x="2814710" y="3683772"/>
            <a:ext cx="7833957" cy="26918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855806" y="3645274"/>
            <a:ext cx="7751764" cy="261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</a:rPr>
              <a:t>Имеется возможность просмотра всех оферт, поданных по </a:t>
            </a: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</a:rPr>
              <a:t>закупке, </a:t>
            </a:r>
            <a:b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</a:rPr>
            </a:b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</a:rPr>
              <a:t>с отображением территориальной принадлежности поставщика.</a:t>
            </a:r>
            <a:endParaRPr lang="ru-RU" sz="1600" dirty="0">
              <a:solidFill>
                <a:srgbClr val="333333"/>
              </a:solidFill>
              <a:latin typeface="+mj-lt"/>
              <a:ea typeface="Roboto Condensed Light" panose="020B0604020202020204" charset="0"/>
              <a:cs typeface="Roboto Condensed Light" panose="020B060402020202020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</a:rPr>
              <a:t>После </a:t>
            </a:r>
            <a:r>
              <a: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</a:rPr>
              <a:t>публикации оферты у участника закупки есть возможность понизить цену своей оферты до момента окончания срока подачи оферт.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</a:rPr>
              <a:t>При определении участника закупки, которому будет направлен проект контракта, заказчик вправе выбрать оферту, наиболее удовлетворяющую его требованиям</a:t>
            </a: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</a:rPr>
              <a:t>.</a:t>
            </a:r>
            <a:endParaRPr lang="ru-RU" sz="1600" dirty="0">
              <a:solidFill>
                <a:srgbClr val="333333"/>
              </a:solidFill>
              <a:latin typeface="+mj-lt"/>
              <a:ea typeface="Roboto Condensed Light" panose="020B0604020202020204" charset="0"/>
              <a:cs typeface="Roboto Condensed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171"/>
            <a:ext cx="10530038" cy="4683765"/>
          </a:xfrm>
          <a:prstGeom prst="rect">
            <a:avLst/>
          </a:prstGeom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24994" y="749221"/>
            <a:ext cx="7482265" cy="548513"/>
          </a:xfrm>
        </p:spPr>
        <p:txBody>
          <a:bodyPr/>
          <a:lstStyle/>
          <a:p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Работа в Электронном магазине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8" name="Прямоугольник 7"/>
          <p:cNvSpPr/>
          <p:nvPr/>
        </p:nvSpPr>
        <p:spPr>
          <a:xfrm>
            <a:off x="1496229" y="3588564"/>
            <a:ext cx="7833957" cy="835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96229" y="3588564"/>
            <a:ext cx="7712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55600">
              <a:lnSpc>
                <a:spcPct val="150000"/>
              </a:lnSpc>
              <a:buSzPts val="2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Roboto Condensed Light"/>
              </a:rPr>
              <a:t>Антидемпинговый заслон – предупреждение заказчиков о снижении цены более, чем на 25</a:t>
            </a:r>
            <a:r>
              <a:rPr lang="ru-RU" sz="1600" dirty="0" smtClean="0">
                <a:solidFill>
                  <a:srgbClr val="333333"/>
                </a:solidFill>
                <a:latin typeface="+mj-lt"/>
                <a:ea typeface="Roboto Condensed Light" panose="020B0604020202020204" charset="0"/>
                <a:cs typeface="Roboto Condensed Light" panose="020B0604020202020204" charset="0"/>
                <a:sym typeface="Roboto Condensed Light"/>
              </a:rPr>
              <a:t>%.</a:t>
            </a:r>
            <a:endParaRPr lang="ru-RU" sz="1600" dirty="0">
              <a:solidFill>
                <a:srgbClr val="333333"/>
              </a:solidFill>
              <a:latin typeface="+mj-lt"/>
              <a:ea typeface="Roboto Condensed Light" panose="020B0604020202020204" charset="0"/>
              <a:cs typeface="Roboto Condensed Light" panose="020B0604020202020204" charset="0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79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4" y="1635654"/>
            <a:ext cx="7435734" cy="30883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25312" y="3824507"/>
            <a:ext cx="7833957" cy="16161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24994" y="749221"/>
            <a:ext cx="7482265" cy="548513"/>
          </a:xfrm>
        </p:spPr>
        <p:txBody>
          <a:bodyPr/>
          <a:lstStyle/>
          <a:p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Работа в Электронном магазине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8" name="Прямоугольник 7"/>
          <p:cNvSpPr/>
          <p:nvPr/>
        </p:nvSpPr>
        <p:spPr>
          <a:xfrm>
            <a:off x="4625312" y="3886517"/>
            <a:ext cx="77121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55600">
              <a:lnSpc>
                <a:spcPct val="150000"/>
              </a:lnSpc>
              <a:buSzPts val="2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Обязательность указания заказчиком обоснования при выборе оферты </a:t>
            </a:r>
            <a:r>
              <a:rPr lang="ru-RU" dirty="0" smtClean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/>
            </a:r>
            <a:br>
              <a:rPr lang="ru-RU" dirty="0" smtClean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</a:br>
            <a:r>
              <a:rPr lang="ru-RU" dirty="0" smtClean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не </a:t>
            </a:r>
            <a:r>
              <a:rPr lang="ru-RU" dirty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по наименьшей цене</a:t>
            </a:r>
            <a:r>
              <a:rPr lang="ru-RU" dirty="0" smtClean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.</a:t>
            </a:r>
          </a:p>
          <a:p>
            <a:pPr marL="457200" indent="-355600">
              <a:lnSpc>
                <a:spcPct val="150000"/>
              </a:lnSpc>
              <a:buSzPts val="20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Обратная </a:t>
            </a:r>
            <a:r>
              <a:rPr lang="ru-RU" dirty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связь для поставщиков (уведомления об акцепте оферты, цене </a:t>
            </a:r>
            <a:r>
              <a:rPr lang="ru-RU" dirty="0" smtClean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/>
            </a:r>
            <a:br>
              <a:rPr lang="ru-RU" dirty="0" smtClean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</a:br>
            <a:r>
              <a:rPr lang="ru-RU" dirty="0" smtClean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и </a:t>
            </a:r>
            <a:r>
              <a:rPr lang="ru-RU" dirty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выбранном поставщике, причина выбора оферты не по наименьшей </a:t>
            </a:r>
            <a:r>
              <a:rPr lang="ru-RU" dirty="0" smtClean="0">
                <a:solidFill>
                  <a:srgbClr val="333333"/>
                </a:solidFill>
                <a:ea typeface="Roboto Condensed Light" panose="020B0604020202020204" charset="0"/>
                <a:cs typeface="Roboto Condensed Light" panose="020B0604020202020204" charset="0"/>
              </a:rPr>
              <a:t>цене).</a:t>
            </a:r>
          </a:p>
        </p:txBody>
      </p:sp>
    </p:spTree>
    <p:extLst>
      <p:ext uri="{BB962C8B-B14F-4D97-AF65-F5344CB8AC3E}">
        <p14:creationId xmlns:p14="http://schemas.microsoft.com/office/powerpoint/2010/main" val="3140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45BE1575-04DB-42AB-B9CF-98FDEEECA36D}" vid="{017364B4-9424-4AF4-9F5B-A3F685A37F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36622</TotalTime>
  <Words>338</Words>
  <Application>Microsoft Office PowerPoint</Application>
  <PresentationFormat>Произвольный</PresentationFormat>
  <Paragraphs>75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Arvo</vt:lpstr>
      <vt:lpstr>Calibri</vt:lpstr>
      <vt:lpstr>Roboto Condensed</vt:lpstr>
      <vt:lpstr>Roboto Condensed Light</vt:lpstr>
      <vt:lpstr>Times New Roman</vt:lpstr>
      <vt:lpstr>Wingdings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Процесс осуществления закупок малого объема по п. 4 и 5 ч. 1 ст. 93 44-ФЗ. Электронный магазин.</vt:lpstr>
      <vt:lpstr>Презентация PowerPoint</vt:lpstr>
      <vt:lpstr>Презентация PowerPoint</vt:lpstr>
      <vt:lpstr>Работа в Электронном магазине</vt:lpstr>
      <vt:lpstr>Работа в Электронном магазине</vt:lpstr>
      <vt:lpstr>Интеграция</vt:lpstr>
      <vt:lpstr>Работа в Электронном магазине</vt:lpstr>
      <vt:lpstr>Презентация PowerPoint</vt:lpstr>
    </vt:vector>
  </TitlesOfParts>
  <Company>Visme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Visme Presentation</dc:subject>
  <dc:creator>Visme User</dc:creator>
  <cp:lastModifiedBy>Аксенова Наталья Сергеевна</cp:lastModifiedBy>
  <cp:revision>177</cp:revision>
  <cp:lastPrinted>2019-12-09T14:28:32Z</cp:lastPrinted>
  <dcterms:created xsi:type="dcterms:W3CDTF">2019-02-01T11:22:38Z</dcterms:created>
  <dcterms:modified xsi:type="dcterms:W3CDTF">2019-12-09T14:29:31Z</dcterms:modified>
</cp:coreProperties>
</file>